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7" r:id="rId4"/>
    <p:sldId id="266" r:id="rId5"/>
    <p:sldId id="267" r:id="rId6"/>
    <p:sldId id="261" r:id="rId7"/>
    <p:sldId id="262" r:id="rId8"/>
    <p:sldId id="263" r:id="rId9"/>
    <p:sldId id="269" r:id="rId10"/>
    <p:sldId id="270" r:id="rId11"/>
    <p:sldId id="268" r:id="rId12"/>
    <p:sldId id="264" r:id="rId13"/>
    <p:sldId id="271" r:id="rId14"/>
  </p:sldIdLst>
  <p:sldSz cx="14630400" cy="8229600"/>
  <p:notesSz cx="8229600" cy="14630400"/>
  <p:embeddedFontLst>
    <p:embeddedFont>
      <p:font typeface="Instrument Sans Medium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117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358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3DCA9-0A15-B33A-71F4-C7CA888DD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AF91E-5D56-B662-2209-86C9BA122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FC44E-843F-E4DF-3F5D-9D2D42BD4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DD393-639B-31EB-1315-BCE0FE14F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8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E9FC-FD05-9FA3-B239-1E57F1ED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D5954-6ACB-D421-B23D-FCEB49601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CCF86-83B7-C05C-557F-3114ABF35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F5E4B-9626-38C3-9256-4D925D751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9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2E87D-DE40-585E-933E-75BBA4205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D2C68-1BA3-66ED-8BD5-B866A762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0F057-8301-0065-06BB-5625A6D5B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C345-F315-50E9-8B1B-9625284BA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426C3-F320-4B6C-0461-2C6DF13C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2AFCB-E9F0-68A3-66B1-544607748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C8470-169A-5FE9-5CDA-D6CF3E4D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A5242-4821-54BD-B020-C264DB87F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4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776A3-D825-1B0A-0770-0B57BA59C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20C59-5086-C7B8-D64E-F824CAA79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BFA9D1-5F16-827A-ABE9-30C6C71ABB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817A3-AEFF-1837-A5CE-5F2F4869A0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ezgi.caliskan@siemens.com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hyperlink" Target="https://shorturl.at/EArhP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hyperlink" Target="https://github.com/YtuSoftWareQuality/UniversityLessonSelectionSystem" TargetMode="Externa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6.svg"/><Relationship Id="rId4" Type="http://schemas.openxmlformats.org/officeDocument/2006/relationships/image" Target="../media/image13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3003083"/>
            <a:ext cx="7556421" cy="2434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Testing: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Yazılım</a:t>
            </a: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445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Geliştirmedeki</a:t>
            </a: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445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Emniyet</a:t>
            </a: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445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Kemeriniz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F584B-03F1-B470-3D66-55BD08B39410}"/>
              </a:ext>
            </a:extLst>
          </p:cNvPr>
          <p:cNvSpPr txBox="1"/>
          <p:nvPr/>
        </p:nvSpPr>
        <p:spPr>
          <a:xfrm>
            <a:off x="5476775" y="792190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03C7-FCC6-571A-0882-353269A32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A6930829-63E1-DF88-46CC-03163CAF7FCC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coverage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Metrikleri</a:t>
            </a: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Condition Coverage</a:t>
            </a:r>
            <a:endParaRPr lang="en-US" sz="3900" dirty="0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53F4899A-FBF1-0841-224F-84094EDA6D00}"/>
              </a:ext>
            </a:extLst>
          </p:cNvPr>
          <p:cNvSpPr/>
          <p:nvPr/>
        </p:nvSpPr>
        <p:spPr>
          <a:xfrm>
            <a:off x="696991" y="1568768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8FB8A711-BE8F-F2D0-1710-81853B797FEC}"/>
              </a:ext>
            </a:extLst>
          </p:cNvPr>
          <p:cNvSpPr/>
          <p:nvPr/>
        </p:nvSpPr>
        <p:spPr>
          <a:xfrm>
            <a:off x="896064" y="2994898"/>
            <a:ext cx="6057886" cy="468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giris_kontrol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kullanici_adi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sifre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aktif):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# Karmaşık koşul: 3 farklı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boolean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değer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kullanici_adi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sifre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aktif: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"Giriş başarılı"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else: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"Giriş başarısız"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 Test 1 - Sadece bir kombinasyon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test_basarili_giris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giris_kontrol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("admin", "123", True)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== "Giriş başarılı"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3A8E3247-E468-0DCE-A41B-3AF49AA1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09" y="1822913"/>
            <a:ext cx="917841" cy="917841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6213179A-6E7D-7712-388E-78F78CD9A3AB}"/>
              </a:ext>
            </a:extLst>
          </p:cNvPr>
          <p:cNvSpPr/>
          <p:nvPr/>
        </p:nvSpPr>
        <p:spPr>
          <a:xfrm>
            <a:off x="696992" y="2135691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50%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79E177-B03B-B34B-180B-7D63815BF9C4}"/>
              </a:ext>
            </a:extLst>
          </p:cNvPr>
          <p:cNvSpPr txBox="1"/>
          <p:nvPr/>
        </p:nvSpPr>
        <p:spPr>
          <a:xfrm>
            <a:off x="2158430" y="1877925"/>
            <a:ext cx="4795520" cy="91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Condition Coverage: 2/4 = %50</a:t>
            </a:r>
          </a:p>
          <a:p>
            <a:r>
              <a:rPr lang="en-US" sz="1200" b="1" dirty="0" err="1">
                <a:solidFill>
                  <a:schemeClr val="bg1"/>
                </a:solidFill>
              </a:rPr>
              <a:t>Sadece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yas</a:t>
            </a:r>
            <a:r>
              <a:rPr lang="en-US" sz="1200" b="1" dirty="0">
                <a:solidFill>
                  <a:schemeClr val="bg1"/>
                </a:solidFill>
              </a:rPr>
              <a:t>&gt;=18 (True) </a:t>
            </a:r>
            <a:r>
              <a:rPr lang="en-US" sz="1200" b="1" dirty="0" err="1">
                <a:solidFill>
                  <a:schemeClr val="bg1"/>
                </a:solidFill>
              </a:rPr>
              <a:t>ve</a:t>
            </a:r>
            <a:r>
              <a:rPr lang="en-US" sz="1200" b="1" dirty="0">
                <a:solidFill>
                  <a:schemeClr val="bg1"/>
                </a:solidFill>
              </a:rPr>
              <a:t> premium (True) </a:t>
            </a:r>
            <a:r>
              <a:rPr lang="en-US" sz="1200" b="1" dirty="0" err="1">
                <a:solidFill>
                  <a:schemeClr val="bg1"/>
                </a:solidFill>
              </a:rPr>
              <a:t>dalları</a:t>
            </a:r>
            <a:r>
              <a:rPr lang="en-US" sz="1200" b="1" dirty="0">
                <a:solidFill>
                  <a:schemeClr val="bg1"/>
                </a:solidFill>
              </a:rPr>
              <a:t> test </a:t>
            </a:r>
            <a:r>
              <a:rPr lang="en-US" sz="1200" b="1" dirty="0" err="1">
                <a:solidFill>
                  <a:schemeClr val="bg1"/>
                </a:solidFill>
              </a:rPr>
              <a:t>edildi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BD0E2BFE-68E1-228D-A763-2877ECE7586C}"/>
              </a:ext>
            </a:extLst>
          </p:cNvPr>
          <p:cNvSpPr/>
          <p:nvPr/>
        </p:nvSpPr>
        <p:spPr>
          <a:xfrm>
            <a:off x="7656591" y="1613681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971D2911-BE2F-B566-0421-E45CFB2BF57D}"/>
              </a:ext>
            </a:extLst>
          </p:cNvPr>
          <p:cNvSpPr/>
          <p:nvPr/>
        </p:nvSpPr>
        <p:spPr>
          <a:xfrm>
            <a:off x="7900432" y="2984407"/>
            <a:ext cx="6482238" cy="41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@pytest.mark.parametrize("kullanici_adi,sifre,aktif,beklenen", [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("admin", "123", True, "Giriş başarılı"),     # T,T,T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("admin", "123",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"Giriş başarısız"),   # T,T,F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("admin", "", True, "Giriş başarısız"),       # T,F,T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("", "123", True, "Giriş başarısız"),         # F,T,T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("admin", "",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"Giriş başarısız"),      # T,F,F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("", "123",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"Giriş başarısız"),        # F,T,F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("", "", True, "Giriş başarısız"),            # F,F,T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("", "",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"Giriş başarısız"),           # F,F,F])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test_giris_kontrol_tum_durumlar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kullanici_adi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sifre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aktif, beklenen):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giris_kontrol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kullanici_adi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sifre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aktif)</a:t>
            </a:r>
          </a:p>
          <a:p>
            <a:pPr>
              <a:lnSpc>
                <a:spcPts val="2800"/>
              </a:lnSpc>
            </a:pP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60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== beklenen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C3846385-3FFF-57B8-3051-335CB1C67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09" y="1867826"/>
            <a:ext cx="917841" cy="917841"/>
          </a:xfrm>
          <a:prstGeom prst="rect">
            <a:avLst/>
          </a:prstGeom>
        </p:spPr>
      </p:pic>
      <p:sp>
        <p:nvSpPr>
          <p:cNvPr id="36" name="Text 4">
            <a:extLst>
              <a:ext uri="{FF2B5EF4-FFF2-40B4-BE49-F238E27FC236}">
                <a16:creationId xmlns:a16="http://schemas.microsoft.com/office/drawing/2014/main" id="{450A05E4-EBAA-AA86-A357-100FBEFE7670}"/>
              </a:ext>
            </a:extLst>
          </p:cNvPr>
          <p:cNvSpPr/>
          <p:nvPr/>
        </p:nvSpPr>
        <p:spPr>
          <a:xfrm>
            <a:off x="7656592" y="2180604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D9E022-B36F-BA8D-E5A2-81B48745EF4E}"/>
              </a:ext>
            </a:extLst>
          </p:cNvPr>
          <p:cNvSpPr txBox="1"/>
          <p:nvPr/>
        </p:nvSpPr>
        <p:spPr>
          <a:xfrm>
            <a:off x="9118030" y="2180604"/>
            <a:ext cx="4795520" cy="41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Condition Coverage: 4/4 = %100</a:t>
            </a:r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ECCB9-E637-765E-7B9C-3200FAFD1BD1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57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BF0D4-D587-80E2-2DC0-CF2E30BB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36FC219-159D-953F-5614-2BDCEDFD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BA6861-A0A7-CC15-6179-20DD824A26D3}"/>
              </a:ext>
            </a:extLst>
          </p:cNvPr>
          <p:cNvSpPr txBox="1"/>
          <p:nvPr/>
        </p:nvSpPr>
        <p:spPr>
          <a:xfrm>
            <a:off x="6380480" y="2418080"/>
            <a:ext cx="6797040" cy="508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200" dirty="0" err="1">
                <a:solidFill>
                  <a:schemeClr val="bg1"/>
                </a:solidFill>
                <a:latin typeface="Instrument Sans Medium" pitchFamily="34" charset="0"/>
                <a:ea typeface="+mn-ea"/>
                <a:cs typeface="+mn-cs"/>
              </a:rPr>
              <a:t>Unutmayın</a:t>
            </a:r>
            <a:r>
              <a:rPr lang="en-US" dirty="0"/>
              <a:t> 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/>
              <a:t>%100 </a:t>
            </a:r>
            <a:r>
              <a:rPr lang="tr-TR" dirty="0" err="1"/>
              <a:t>Coverage</a:t>
            </a:r>
            <a:r>
              <a:rPr lang="tr-TR" dirty="0"/>
              <a:t> ≠ </a:t>
            </a:r>
            <a:r>
              <a:rPr lang="tr-TR" dirty="0" err="1"/>
              <a:t>Bug-free</a:t>
            </a:r>
            <a:r>
              <a:rPr lang="tr-TR" dirty="0"/>
              <a:t> kod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/>
              <a:t>Kaliteli testler &gt; Yüksek </a:t>
            </a:r>
            <a:r>
              <a:rPr lang="tr-TR" dirty="0" err="1"/>
              <a:t>coverage</a:t>
            </a:r>
            <a:endParaRPr lang="tr-T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Coverage</a:t>
            </a:r>
            <a:r>
              <a:rPr lang="tr-TR" dirty="0"/>
              <a:t> bir araçtır, amaç değil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/>
              <a:t>Business </a:t>
            </a:r>
            <a:r>
              <a:rPr lang="tr-TR" dirty="0" err="1"/>
              <a:t>logic'e</a:t>
            </a:r>
            <a:r>
              <a:rPr lang="tr-TR" dirty="0"/>
              <a:t> odaklanın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 err="1"/>
              <a:t>Edge</a:t>
            </a:r>
            <a:r>
              <a:rPr lang="tr-TR" dirty="0"/>
              <a:t> </a:t>
            </a:r>
            <a:r>
              <a:rPr lang="tr-TR" dirty="0" err="1"/>
              <a:t>case'leri</a:t>
            </a:r>
            <a:r>
              <a:rPr lang="tr-TR" dirty="0"/>
              <a:t> unutmayın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dirty="0"/>
              <a:t>En Önemli Kural: "</a:t>
            </a:r>
            <a:r>
              <a:rPr lang="tr-TR" dirty="0" err="1"/>
              <a:t>Coverage</a:t>
            </a:r>
            <a:r>
              <a:rPr lang="tr-TR" dirty="0"/>
              <a:t> yüzdesi yüksek olsun diye anlamsız testler yazmayın. Anlamlı, değer katan testler yazın!"</a:t>
            </a:r>
          </a:p>
          <a:p>
            <a:endParaRPr lang="tr-TR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3AB625E3-D384-C155-2B8C-C434219EEBF0}"/>
              </a:ext>
            </a:extLst>
          </p:cNvPr>
          <p:cNvSpPr/>
          <p:nvPr/>
        </p:nvSpPr>
        <p:spPr>
          <a:xfrm>
            <a:off x="6011743" y="221813"/>
            <a:ext cx="8252897" cy="1546028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919F4BD3-72B5-8C04-E962-C363C159DA64}"/>
              </a:ext>
            </a:extLst>
          </p:cNvPr>
          <p:cNvSpPr/>
          <p:nvPr/>
        </p:nvSpPr>
        <p:spPr>
          <a:xfrm>
            <a:off x="5981263" y="221813"/>
            <a:ext cx="121920" cy="1546028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98783EB-1961-247C-C4C4-98796CEFBF46}"/>
              </a:ext>
            </a:extLst>
          </p:cNvPr>
          <p:cNvSpPr/>
          <p:nvPr/>
        </p:nvSpPr>
        <p:spPr>
          <a:xfrm>
            <a:off x="6359168" y="47779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  <a:latin typeface="Instrument Sans Medium" pitchFamily="34" charset="0"/>
              </a:rPr>
              <a:t>Mutation Testing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9942505B-EB23-F21C-329F-B6F963435493}"/>
              </a:ext>
            </a:extLst>
          </p:cNvPr>
          <p:cNvSpPr/>
          <p:nvPr/>
        </p:nvSpPr>
        <p:spPr>
          <a:xfrm>
            <a:off x="6359168" y="965479"/>
            <a:ext cx="7661632" cy="802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Kodunuzu kasıtlı olarak bozarak testlerinizin bu hataları yakalayıp yakalamadığını test eder.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614EB4-CCA8-B000-941F-054774D02CA8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3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A5D6531F-4B4E-CFFD-856F-7617AE265C06}"/>
              </a:ext>
            </a:extLst>
          </p:cNvPr>
          <p:cNvSpPr/>
          <p:nvPr/>
        </p:nvSpPr>
        <p:spPr>
          <a:xfrm>
            <a:off x="367975" y="3590876"/>
            <a:ext cx="7206718" cy="1546028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" name="Text 0"/>
          <p:cNvSpPr/>
          <p:nvPr/>
        </p:nvSpPr>
        <p:spPr>
          <a:xfrm>
            <a:off x="485775" y="381714"/>
            <a:ext cx="5820489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B0DE71-860A-9DEE-B59F-06CB3ACE13CC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C70867F-960E-B658-F761-E4139E3CA78F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Hands on</a:t>
            </a:r>
            <a:endParaRPr lang="en-US" sz="3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D68A-F41B-9723-D9BB-942891F1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139" y="-1311965"/>
            <a:ext cx="6306262" cy="9965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39F6E-EA30-9871-B1B6-F2EEEFF1251A}"/>
              </a:ext>
            </a:extLst>
          </p:cNvPr>
          <p:cNvSpPr txBox="1"/>
          <p:nvPr/>
        </p:nvSpPr>
        <p:spPr>
          <a:xfrm>
            <a:off x="1589191" y="4102280"/>
            <a:ext cx="4855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https://shorturl.at/ZKN08</a:t>
            </a: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224F015-9F38-21A0-7E6F-B80D1EA939E6}"/>
              </a:ext>
            </a:extLst>
          </p:cNvPr>
          <p:cNvSpPr/>
          <p:nvPr/>
        </p:nvSpPr>
        <p:spPr>
          <a:xfrm>
            <a:off x="337494" y="3590876"/>
            <a:ext cx="121920" cy="1546028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3E23365C-2FAD-783E-D2E3-9F7A60E4B283}"/>
              </a:ext>
            </a:extLst>
          </p:cNvPr>
          <p:cNvSpPr/>
          <p:nvPr/>
        </p:nvSpPr>
        <p:spPr>
          <a:xfrm>
            <a:off x="485775" y="1791368"/>
            <a:ext cx="7661632" cy="802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Ders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dökümanlarını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örnekleri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şuradan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indirebilirsiniz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C0D5E0-B5FB-2374-B5E9-5F5BF774863E}"/>
              </a:ext>
            </a:extLst>
          </p:cNvPr>
          <p:cNvSpPr/>
          <p:nvPr/>
        </p:nvSpPr>
        <p:spPr>
          <a:xfrm>
            <a:off x="697706" y="549652"/>
            <a:ext cx="6712863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Your Action Plan: Start Today</a:t>
            </a:r>
            <a:endParaRPr lang="en-US" sz="39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2CD35D3F-DA74-82CC-B7E1-A8909C77F95D}"/>
              </a:ext>
            </a:extLst>
          </p:cNvPr>
          <p:cNvSpPr/>
          <p:nvPr/>
        </p:nvSpPr>
        <p:spPr>
          <a:xfrm>
            <a:off x="1046560" y="1784942"/>
            <a:ext cx="6218753" cy="199311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6B4A1D-C74F-5E66-7C91-06E8653AF1F8}"/>
              </a:ext>
            </a:extLst>
          </p:cNvPr>
          <p:cNvSpPr/>
          <p:nvPr/>
        </p:nvSpPr>
        <p:spPr>
          <a:xfrm>
            <a:off x="897017" y="2667535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</a:rPr>
              <a:t>Proje</a:t>
            </a: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</a:rPr>
              <a:t>Grubunuzu</a:t>
            </a: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</a:rPr>
              <a:t>Belirtiniz</a:t>
            </a:r>
            <a:endParaRPr lang="en-US" sz="19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5664B1A-EB6A-D26F-C244-FE34BEC073F4}"/>
              </a:ext>
            </a:extLst>
          </p:cNvPr>
          <p:cNvSpPr/>
          <p:nvPr/>
        </p:nvSpPr>
        <p:spPr>
          <a:xfrm>
            <a:off x="1360665" y="4250065"/>
            <a:ext cx="5346980" cy="400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15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5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/>
              </a:rPr>
              <a:t>://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/>
              </a:rPr>
              <a:t>shorturl.at</a:t>
            </a:r>
            <a:r>
              <a:rPr lang="en-US" sz="15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/>
              </a:rPr>
              <a:t>/EArhP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0FC4762-A383-D726-1D6B-AA529B2453C7}"/>
              </a:ext>
            </a:extLst>
          </p:cNvPr>
          <p:cNvSpPr/>
          <p:nvPr/>
        </p:nvSpPr>
        <p:spPr>
          <a:xfrm>
            <a:off x="7713821" y="1770518"/>
            <a:ext cx="6218753" cy="199311"/>
          </a:xfrm>
          <a:prstGeom prst="roundRect">
            <a:avLst>
              <a:gd name="adj" fmla="val 150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6CFE76D-05DC-4852-65C2-DD4F7690322F}"/>
              </a:ext>
            </a:extLst>
          </p:cNvPr>
          <p:cNvSpPr/>
          <p:nvPr/>
        </p:nvSpPr>
        <p:spPr>
          <a:xfrm>
            <a:off x="7414855" y="1571148"/>
            <a:ext cx="598051" cy="598051"/>
          </a:xfrm>
          <a:prstGeom prst="roundRect">
            <a:avLst>
              <a:gd name="adj" fmla="val 7644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0" name="Image 1">
            <a:extLst>
              <a:ext uri="{FF2B5EF4-FFF2-40B4-BE49-F238E27FC236}">
                <a16:creationId xmlns:a16="http://schemas.microsoft.com/office/drawing/2014/main" id="{ADF830CC-BCB9-0E95-B097-5A36CAF59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4398" y="1720691"/>
            <a:ext cx="298966" cy="298966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071F5EDE-8215-6E5D-1BF3-2150D5B6A48C}"/>
              </a:ext>
            </a:extLst>
          </p:cNvPr>
          <p:cNvSpPr/>
          <p:nvPr/>
        </p:nvSpPr>
        <p:spPr>
          <a:xfrm>
            <a:off x="7614168" y="2680037"/>
            <a:ext cx="249185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Ödev</a:t>
            </a: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Projesi</a:t>
            </a:r>
            <a:endParaRPr lang="en-US" sz="19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A115098-301B-93DB-AE1D-C4595CC88943}"/>
              </a:ext>
            </a:extLst>
          </p:cNvPr>
          <p:cNvSpPr/>
          <p:nvPr/>
        </p:nvSpPr>
        <p:spPr>
          <a:xfrm>
            <a:off x="7564398" y="4119011"/>
            <a:ext cx="611921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/>
              </a:rPr>
              <a:t>https://github.com/YtuSoftWareQuality/UniversityLessonSelectionSystem</a:t>
            </a:r>
            <a:endParaRPr lang="en-US" sz="15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FF24991A-FEF0-EA40-BAA7-6D6F2A41BFF6}"/>
              </a:ext>
            </a:extLst>
          </p:cNvPr>
          <p:cNvSpPr/>
          <p:nvPr/>
        </p:nvSpPr>
        <p:spPr>
          <a:xfrm>
            <a:off x="597991" y="1585571"/>
            <a:ext cx="598051" cy="598051"/>
          </a:xfrm>
          <a:prstGeom prst="roundRect">
            <a:avLst>
              <a:gd name="adj" fmla="val 7644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2">
            <a:extLst>
              <a:ext uri="{FF2B5EF4-FFF2-40B4-BE49-F238E27FC236}">
                <a16:creationId xmlns:a16="http://schemas.microsoft.com/office/drawing/2014/main" id="{E04600C4-8674-F501-832C-11A7C5BDA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594" y="1720691"/>
            <a:ext cx="298966" cy="298966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A9B75ECE-DF59-9BC6-B08C-A08AB20D6DA4}"/>
              </a:ext>
            </a:extLst>
          </p:cNvPr>
          <p:cNvSpPr/>
          <p:nvPr/>
        </p:nvSpPr>
        <p:spPr>
          <a:xfrm>
            <a:off x="897017" y="3228110"/>
            <a:ext cx="611921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Belirtilen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adrese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oluşturduğunuz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grubun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üyelerini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yazınız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Her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gruba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ayrı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ödev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atanacaktır</a:t>
            </a:r>
            <a:endParaRPr lang="en-US" sz="155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8B62D426-7687-2E45-8FB4-33A5210620A9}"/>
              </a:ext>
            </a:extLst>
          </p:cNvPr>
          <p:cNvSpPr/>
          <p:nvPr/>
        </p:nvSpPr>
        <p:spPr>
          <a:xfrm>
            <a:off x="7564399" y="3154041"/>
            <a:ext cx="611921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Ödevi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sayfasından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indiriniz</a:t>
            </a:r>
            <a:endParaRPr lang="en-US" sz="155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AD1066BF-43B4-9BDA-D695-C3687AC644B9}"/>
              </a:ext>
            </a:extLst>
          </p:cNvPr>
          <p:cNvSpPr/>
          <p:nvPr/>
        </p:nvSpPr>
        <p:spPr>
          <a:xfrm>
            <a:off x="697706" y="7042249"/>
            <a:ext cx="1323498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sz="155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İletişim</a:t>
            </a: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için</a:t>
            </a: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dirty="0">
                <a:hlinkClick r:id="rId8"/>
              </a:rPr>
              <a:t>ezgi.caliskan@siemens.com</a:t>
            </a:r>
            <a:r>
              <a:rPr lang="en-US" dirty="0"/>
              <a:t> </a:t>
            </a:r>
            <a:r>
              <a:rPr lang="en-US" sz="155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adresine</a:t>
            </a: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mail </a:t>
            </a:r>
            <a:r>
              <a:rPr lang="en-US" sz="1550" b="1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atabilirsiniz</a:t>
            </a: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r>
              <a:rPr lang="en-US" dirty="0"/>
              <a:t>.</a:t>
            </a: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5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CACD99-17D2-8C67-6866-1080C9EDC1E9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0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İçerik</a:t>
            </a:r>
            <a:endParaRPr lang="en-US" sz="3900" dirty="0"/>
          </a:p>
        </p:txBody>
      </p:sp>
      <p:sp>
        <p:nvSpPr>
          <p:cNvPr id="13" name="Shape 9"/>
          <p:cNvSpPr/>
          <p:nvPr/>
        </p:nvSpPr>
        <p:spPr>
          <a:xfrm>
            <a:off x="7674619" y="1473755"/>
            <a:ext cx="6396827" cy="5137547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0"/>
          <p:cNvSpPr/>
          <p:nvPr/>
        </p:nvSpPr>
        <p:spPr>
          <a:xfrm>
            <a:off x="7877528" y="1727746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1834" y="1892053"/>
            <a:ext cx="268843" cy="26884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041834" y="2524275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İçerik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8474984" y="3034500"/>
            <a:ext cx="5000384" cy="235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 test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nedir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faydaları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pramidinde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unit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yeri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 test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yaklaşımları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patternlar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Anti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patternlar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yapılmaması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gerekenler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Metrikler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Ödüllü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quiz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696992" y="1473756"/>
            <a:ext cx="6518672" cy="5137547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19" name="Shape 14"/>
          <p:cNvSpPr/>
          <p:nvPr/>
        </p:nvSpPr>
        <p:spPr>
          <a:xfrm>
            <a:off x="896064" y="1727746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371" y="1892053"/>
            <a:ext cx="268843" cy="2688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60371" y="254915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</a:rPr>
              <a:t>Bu </a:t>
            </a: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</a:rPr>
              <a:t>dersin</a:t>
            </a: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r>
              <a:rPr lang="en-US" sz="1950" dirty="0" err="1">
                <a:solidFill>
                  <a:srgbClr val="BFBFBF"/>
                </a:solidFill>
                <a:latin typeface="Instrument Sans Medium" pitchFamily="34" charset="0"/>
              </a:rPr>
              <a:t>sonunda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1493520" y="3034501"/>
            <a:ext cx="6120527" cy="15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C#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dilinde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Unit test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yazabileceksiniz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AI’dan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etkili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desteği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alabileceksiniz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Testable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sınıf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yazabileceksiniz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kodunuza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olan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güveniniz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artacak</a:t>
            </a:r>
            <a:endParaRPr lang="en-US" sz="1550" dirty="0"/>
          </a:p>
        </p:txBody>
      </p:sp>
      <p:sp>
        <p:nvSpPr>
          <p:cNvPr id="28" name="Shape 21"/>
          <p:cNvSpPr/>
          <p:nvPr/>
        </p:nvSpPr>
        <p:spPr>
          <a:xfrm>
            <a:off x="696992" y="6835259"/>
            <a:ext cx="13236416" cy="846177"/>
          </a:xfrm>
          <a:prstGeom prst="roundRect">
            <a:avLst>
              <a:gd name="adj" fmla="val 3530"/>
            </a:avLst>
          </a:prstGeom>
          <a:solidFill>
            <a:srgbClr val="49490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064" y="7138511"/>
            <a:ext cx="248841" cy="19907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343978" y="7084100"/>
            <a:ext cx="1239035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Dersin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sonunda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gruplara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ayrı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ayrı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ödevler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verilecektir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Teslim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tarihi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Aralık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2025dir.</a:t>
            </a:r>
            <a:endParaRPr lang="en-US" sz="15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41197-BEBE-64BD-1672-3CC01C3689A5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D5AC16-26E6-A73A-0F23-9C4BBE34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5297"/>
            <a:ext cx="56007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734" y="1610320"/>
            <a:ext cx="8070533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tr-TR" sz="120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Unit</a:t>
            </a:r>
            <a:r>
              <a:rPr lang="tr-TR" sz="12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Test, yazılım geliştirmede bir programın en küçük test edilebilir parçalarını (genellikle fonksiyonlar, </a:t>
            </a:r>
            <a:r>
              <a:rPr lang="tr-TR" sz="1200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metodlar</a:t>
            </a:r>
            <a:r>
              <a:rPr lang="tr-TR" sz="12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veya sınıflar) izole bir şekilde test etme sürecidir.</a:t>
            </a:r>
            <a:endParaRPr lang="en-US" sz="1200" dirty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3294" y="2701131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1183323" y="2619693"/>
            <a:ext cx="1917025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Erken Hata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Tespiti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53294" y="4427855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183323" y="4348638"/>
            <a:ext cx="2054900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Kaliteli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Kod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953294" y="3289459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1193483" y="3187462"/>
            <a:ext cx="197441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Güvenli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Ortam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953294" y="3837700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4"/>
          <p:cNvSpPr/>
          <p:nvPr/>
        </p:nvSpPr>
        <p:spPr>
          <a:xfrm>
            <a:off x="1183323" y="3756261"/>
            <a:ext cx="243661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Hızlı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Yazılım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Geliştirme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Süreci</a:t>
            </a:r>
            <a:endParaRPr lang="en-US" sz="150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9AF388EA-8A06-249D-EB09-F2441FF23B35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</a:rPr>
              <a:t>Unit Test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</a:rPr>
              <a:t>nedir</a:t>
            </a: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</a:rPr>
              <a:t>?</a:t>
            </a:r>
            <a:endParaRPr lang="en-US" sz="3900" dirty="0"/>
          </a:p>
        </p:txBody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8BEE59EE-E552-C297-DF70-FCE668C7C489}"/>
              </a:ext>
            </a:extLst>
          </p:cNvPr>
          <p:cNvSpPr/>
          <p:nvPr/>
        </p:nvSpPr>
        <p:spPr>
          <a:xfrm>
            <a:off x="953294" y="5008483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54A0588C-E585-6F9C-D43C-D82019D850BD}"/>
              </a:ext>
            </a:extLst>
          </p:cNvPr>
          <p:cNvSpPr/>
          <p:nvPr/>
        </p:nvSpPr>
        <p:spPr>
          <a:xfrm>
            <a:off x="1183323" y="4927044"/>
            <a:ext cx="197441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</a:rPr>
              <a:t>Kod</a:t>
            </a: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</a:rPr>
              <a:t>Hakimiyeti</a:t>
            </a:r>
            <a:endParaRPr lang="en-US" sz="1500" dirty="0"/>
          </a:p>
        </p:txBody>
      </p:sp>
      <p:sp>
        <p:nvSpPr>
          <p:cNvPr id="23" name="Shape 13">
            <a:extLst>
              <a:ext uri="{FF2B5EF4-FFF2-40B4-BE49-F238E27FC236}">
                <a16:creationId xmlns:a16="http://schemas.microsoft.com/office/drawing/2014/main" id="{CC81CB32-6E1A-3DF0-1E6C-50895BC5F036}"/>
              </a:ext>
            </a:extLst>
          </p:cNvPr>
          <p:cNvSpPr/>
          <p:nvPr/>
        </p:nvSpPr>
        <p:spPr>
          <a:xfrm>
            <a:off x="963454" y="5625783"/>
            <a:ext cx="76676" cy="76676"/>
          </a:xfrm>
          <a:prstGeom prst="roundRect">
            <a:avLst>
              <a:gd name="adj" fmla="val 596275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20853B52-9C35-FCBF-276A-5C60337781B7}"/>
              </a:ext>
            </a:extLst>
          </p:cNvPr>
          <p:cNvSpPr/>
          <p:nvPr/>
        </p:nvSpPr>
        <p:spPr>
          <a:xfrm>
            <a:off x="1193483" y="5534184"/>
            <a:ext cx="243661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Dökümantasyon</a:t>
            </a:r>
            <a:endParaRPr 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0CCC35-CF8F-4C0C-DE32-49E31581CCF5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21FA1-38D1-7DE0-81E8-C7EB77F9C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9D802BFE-FE88-A775-DA6A-E4850DAB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88" y="1198126"/>
            <a:ext cx="2152055" cy="80795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31FEFAA-B74F-D377-0F9D-0C77E59B77CC}"/>
              </a:ext>
            </a:extLst>
          </p:cNvPr>
          <p:cNvSpPr/>
          <p:nvPr/>
        </p:nvSpPr>
        <p:spPr>
          <a:xfrm>
            <a:off x="5865932" y="14899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AF09B90-B8F2-571A-B903-DA5C85A38D98}"/>
              </a:ext>
            </a:extLst>
          </p:cNvPr>
          <p:cNvSpPr/>
          <p:nvPr/>
        </p:nvSpPr>
        <p:spPr>
          <a:xfrm>
            <a:off x="7328257" y="1424940"/>
            <a:ext cx="1028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E2E : End to End </a:t>
            </a:r>
            <a:endParaRPr lang="en-US" sz="22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47246A6-8A03-B2C7-1E43-184F60FD358A}"/>
              </a:ext>
            </a:extLst>
          </p:cNvPr>
          <p:cNvSpPr/>
          <p:nvPr/>
        </p:nvSpPr>
        <p:spPr>
          <a:xfrm>
            <a:off x="7158117" y="2009020"/>
            <a:ext cx="5287883" cy="45719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BB472FAD-F15F-888D-7CDA-44679FA0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421" y="2062758"/>
            <a:ext cx="4304109" cy="8079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F5D8B07B-595C-C0E7-1E36-AB112E3A4981}"/>
              </a:ext>
            </a:extLst>
          </p:cNvPr>
          <p:cNvSpPr/>
          <p:nvPr/>
        </p:nvSpPr>
        <p:spPr>
          <a:xfrm>
            <a:off x="5865932" y="2267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91CAF37-002B-5E06-6A7D-F9E74C72147F}"/>
              </a:ext>
            </a:extLst>
          </p:cNvPr>
          <p:cNvSpPr/>
          <p:nvPr/>
        </p:nvSpPr>
        <p:spPr>
          <a:xfrm>
            <a:off x="8404344" y="2289572"/>
            <a:ext cx="2209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Tests</a:t>
            </a:r>
            <a:endParaRPr lang="en-US" sz="22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A9D3490A-CA4B-5295-1AAC-EBCAF04C7E87}"/>
              </a:ext>
            </a:extLst>
          </p:cNvPr>
          <p:cNvSpPr/>
          <p:nvPr/>
        </p:nvSpPr>
        <p:spPr>
          <a:xfrm flipV="1">
            <a:off x="8244365" y="2854573"/>
            <a:ext cx="4211796" cy="4956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594A5E7B-FBCC-549C-5006-AD95788E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334" y="2927390"/>
            <a:ext cx="6456164" cy="80795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340F38FB-7C8D-3EAD-103B-374612B08D72}"/>
              </a:ext>
            </a:extLst>
          </p:cNvPr>
          <p:cNvSpPr/>
          <p:nvPr/>
        </p:nvSpPr>
        <p:spPr>
          <a:xfrm>
            <a:off x="5865813" y="31320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6DA61C4-5C5E-BAD1-2528-82FD4274DAB3}"/>
              </a:ext>
            </a:extLst>
          </p:cNvPr>
          <p:cNvSpPr/>
          <p:nvPr/>
        </p:nvSpPr>
        <p:spPr>
          <a:xfrm>
            <a:off x="9480312" y="3154204"/>
            <a:ext cx="1308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Unit Tests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C0FB6-C6CF-12A0-9285-F4F254902DC5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5E473F74-42CE-03A4-9205-70C287071AD0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</a:rPr>
              <a:t>Test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</a:rPr>
              <a:t>Pramidi</a:t>
            </a:r>
            <a:endParaRPr lang="en-US" sz="3900" dirty="0"/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83389391-28F6-6C12-52B3-E7213BF4C508}"/>
              </a:ext>
            </a:extLst>
          </p:cNvPr>
          <p:cNvSpPr/>
          <p:nvPr/>
        </p:nvSpPr>
        <p:spPr>
          <a:xfrm>
            <a:off x="789503" y="4245173"/>
            <a:ext cx="4200049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0FDBEA1A-B7F8-C1A0-A86D-73A795AD0768}"/>
              </a:ext>
            </a:extLst>
          </p:cNvPr>
          <p:cNvSpPr/>
          <p:nvPr/>
        </p:nvSpPr>
        <p:spPr>
          <a:xfrm>
            <a:off x="759023" y="424517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B6513992-5557-D162-F815-7CB53E921CBC}"/>
              </a:ext>
            </a:extLst>
          </p:cNvPr>
          <p:cNvSpPr/>
          <p:nvPr/>
        </p:nvSpPr>
        <p:spPr>
          <a:xfrm>
            <a:off x="1136928" y="450115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Unit Test</a:t>
            </a:r>
            <a:endParaRPr lang="en-US" sz="2200" dirty="0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099FDE3A-3B0E-66E6-58D9-2600F72A865C}"/>
              </a:ext>
            </a:extLst>
          </p:cNvPr>
          <p:cNvSpPr/>
          <p:nvPr/>
        </p:nvSpPr>
        <p:spPr>
          <a:xfrm>
            <a:off x="1136928" y="4988838"/>
            <a:ext cx="3596640" cy="2165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Çok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Hızlı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fonksiyon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Bağımlılık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yok/mock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Düşük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Maliyet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Çok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sayıda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yüzlerce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sz="1750" dirty="0"/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EBADE082-E738-FFA9-8D92-3E9610EDF459}"/>
              </a:ext>
            </a:extLst>
          </p:cNvPr>
          <p:cNvSpPr/>
          <p:nvPr/>
        </p:nvSpPr>
        <p:spPr>
          <a:xfrm>
            <a:off x="5215057" y="4245173"/>
            <a:ext cx="4200168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8" name="Shape 6">
            <a:extLst>
              <a:ext uri="{FF2B5EF4-FFF2-40B4-BE49-F238E27FC236}">
                <a16:creationId xmlns:a16="http://schemas.microsoft.com/office/drawing/2014/main" id="{C8D35821-EB6D-C00C-D9E9-E78E4B090B90}"/>
              </a:ext>
            </a:extLst>
          </p:cNvPr>
          <p:cNvSpPr/>
          <p:nvPr/>
        </p:nvSpPr>
        <p:spPr>
          <a:xfrm>
            <a:off x="5184577" y="424517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93066A03-B4A4-E37E-06B8-EA5D539273EC}"/>
              </a:ext>
            </a:extLst>
          </p:cNvPr>
          <p:cNvSpPr/>
          <p:nvPr/>
        </p:nvSpPr>
        <p:spPr>
          <a:xfrm>
            <a:off x="5562481" y="450115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Integration Test</a:t>
            </a:r>
            <a:endParaRPr lang="en-US" sz="2200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21F4E81F-1811-4284-6C16-1EFEDB88E905}"/>
              </a:ext>
            </a:extLst>
          </p:cNvPr>
          <p:cNvSpPr/>
          <p:nvPr/>
        </p:nvSpPr>
        <p:spPr>
          <a:xfrm>
            <a:off x="5562481" y="4988838"/>
            <a:ext cx="3596759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Orta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Hızda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Tek/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birkaç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modülü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kapsar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Gerçek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servisler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Orta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maliyet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Onlarca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sayıda</a:t>
            </a:r>
            <a:endParaRPr lang="en-US" sz="1750" dirty="0"/>
          </a:p>
        </p:txBody>
      </p:sp>
      <p:sp>
        <p:nvSpPr>
          <p:cNvPr id="31" name="Shape 9">
            <a:extLst>
              <a:ext uri="{FF2B5EF4-FFF2-40B4-BE49-F238E27FC236}">
                <a16:creationId xmlns:a16="http://schemas.microsoft.com/office/drawing/2014/main" id="{00646363-5E0A-3D3F-16E8-0B9820783156}"/>
              </a:ext>
            </a:extLst>
          </p:cNvPr>
          <p:cNvSpPr/>
          <p:nvPr/>
        </p:nvSpPr>
        <p:spPr>
          <a:xfrm>
            <a:off x="9640729" y="4245173"/>
            <a:ext cx="4200168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 dirty="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A70C5B25-D2B6-07B8-AD2D-D4A987C136A4}"/>
              </a:ext>
            </a:extLst>
          </p:cNvPr>
          <p:cNvSpPr/>
          <p:nvPr/>
        </p:nvSpPr>
        <p:spPr>
          <a:xfrm>
            <a:off x="9610249" y="424517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1DD8BE96-EA34-2239-9F3E-7C3A3A745C09}"/>
              </a:ext>
            </a:extLst>
          </p:cNvPr>
          <p:cNvSpPr/>
          <p:nvPr/>
        </p:nvSpPr>
        <p:spPr>
          <a:xfrm>
            <a:off x="9988153" y="450115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E2E</a:t>
            </a:r>
            <a:endParaRPr lang="en-US" sz="2200" dirty="0"/>
          </a:p>
        </p:txBody>
      </p:sp>
      <p:sp>
        <p:nvSpPr>
          <p:cNvPr id="34" name="Text 12">
            <a:extLst>
              <a:ext uri="{FF2B5EF4-FFF2-40B4-BE49-F238E27FC236}">
                <a16:creationId xmlns:a16="http://schemas.microsoft.com/office/drawing/2014/main" id="{58923002-2167-0E82-B423-69208EFA0013}"/>
              </a:ext>
            </a:extLst>
          </p:cNvPr>
          <p:cNvSpPr/>
          <p:nvPr/>
        </p:nvSpPr>
        <p:spPr>
          <a:xfrm>
            <a:off x="9988153" y="4988838"/>
            <a:ext cx="3596759" cy="180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Yavaş (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dakika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saat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Tüm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sistemi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kapsar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Tüm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altyapıya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bağlıdır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Yüksek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Maliyet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Az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sayıda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608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8F935-2060-1264-374C-63EB1AA2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FE906C-C3D2-48CC-2C98-586C7B8652DA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Prensip</a:t>
            </a: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FIRST</a:t>
            </a:r>
            <a:endParaRPr lang="en-US" sz="39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5E22C96-88B9-5DA8-3E43-4A85F6BA0D27}"/>
              </a:ext>
            </a:extLst>
          </p:cNvPr>
          <p:cNvSpPr/>
          <p:nvPr/>
        </p:nvSpPr>
        <p:spPr>
          <a:xfrm>
            <a:off x="696992" y="1568768"/>
            <a:ext cx="4279344" cy="2581037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7DB4451-7BD2-AC30-DCD9-B6BC8AAC99D0}"/>
              </a:ext>
            </a:extLst>
          </p:cNvPr>
          <p:cNvSpPr/>
          <p:nvPr/>
        </p:nvSpPr>
        <p:spPr>
          <a:xfrm>
            <a:off x="896064" y="1767840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5906AD1E-2F33-8ED1-F1C7-CA84AEAC1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371" y="1932146"/>
            <a:ext cx="268843" cy="268843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45A0044C-6AA9-E8C1-E404-CADFB4CE750C}"/>
              </a:ext>
            </a:extLst>
          </p:cNvPr>
          <p:cNvSpPr/>
          <p:nvPr/>
        </p:nvSpPr>
        <p:spPr>
          <a:xfrm>
            <a:off x="896064" y="256436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</a:t>
            </a:r>
            <a:endParaRPr lang="en-US" sz="19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DB5C9FC-E3F4-ECC5-C2F5-F4D133922141}"/>
              </a:ext>
            </a:extLst>
          </p:cNvPr>
          <p:cNvSpPr/>
          <p:nvPr/>
        </p:nvSpPr>
        <p:spPr>
          <a:xfrm>
            <a:off x="896064" y="2994898"/>
            <a:ext cx="3881199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Saniyeler içinde yüzlerce test çalışabilir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69A3734-805D-CED9-3089-FCAEBBF6ECBE}"/>
              </a:ext>
            </a:extLst>
          </p:cNvPr>
          <p:cNvSpPr/>
          <p:nvPr/>
        </p:nvSpPr>
        <p:spPr>
          <a:xfrm>
            <a:off x="5175409" y="1568768"/>
            <a:ext cx="4279463" cy="2581037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72A8FB14-88FA-1B63-6940-6F3A88DFBFDA}"/>
              </a:ext>
            </a:extLst>
          </p:cNvPr>
          <p:cNvSpPr/>
          <p:nvPr/>
        </p:nvSpPr>
        <p:spPr>
          <a:xfrm>
            <a:off x="5374481" y="1767840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26B91930-C475-FB2E-A10D-0E19638CF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8787" y="1932146"/>
            <a:ext cx="268843" cy="268843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92C98C07-3D5A-58A4-1D18-1E640A46A1A0}"/>
              </a:ext>
            </a:extLst>
          </p:cNvPr>
          <p:cNvSpPr/>
          <p:nvPr/>
        </p:nvSpPr>
        <p:spPr>
          <a:xfrm>
            <a:off x="5374481" y="256436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Isolated</a:t>
            </a:r>
            <a:endParaRPr lang="en-US" sz="195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4EBB8E9-B388-1BA2-E313-A536A5F3B6C7}"/>
              </a:ext>
            </a:extLst>
          </p:cNvPr>
          <p:cNvSpPr/>
          <p:nvPr/>
        </p:nvSpPr>
        <p:spPr>
          <a:xfrm>
            <a:off x="5374481" y="2994898"/>
            <a:ext cx="388131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 test diğerlerinden bağımsız çalışır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 testin başarısızlığı diğerlerini etkilemez</a:t>
            </a:r>
          </a:p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9A22738A-FF1C-219C-D93E-6F8B1D3EC575}"/>
              </a:ext>
            </a:extLst>
          </p:cNvPr>
          <p:cNvSpPr/>
          <p:nvPr/>
        </p:nvSpPr>
        <p:spPr>
          <a:xfrm>
            <a:off x="9653945" y="1568768"/>
            <a:ext cx="4279463" cy="2581037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08C18FF-D1D6-ABA7-553A-8CFDA8E3F565}"/>
              </a:ext>
            </a:extLst>
          </p:cNvPr>
          <p:cNvSpPr/>
          <p:nvPr/>
        </p:nvSpPr>
        <p:spPr>
          <a:xfrm>
            <a:off x="9853017" y="1767840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C5270A3E-52D7-C2A6-CD45-B3DA84C65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17323" y="1932146"/>
            <a:ext cx="268843" cy="268843"/>
          </a:xfrm>
          <a:prstGeom prst="rect">
            <a:avLst/>
          </a:prstGeom>
        </p:spPr>
      </p:pic>
      <p:sp>
        <p:nvSpPr>
          <p:cNvPr id="16" name="Text 11">
            <a:extLst>
              <a:ext uri="{FF2B5EF4-FFF2-40B4-BE49-F238E27FC236}">
                <a16:creationId xmlns:a16="http://schemas.microsoft.com/office/drawing/2014/main" id="{CC68986E-EA24-99F2-2F36-AEE392350C18}"/>
              </a:ext>
            </a:extLst>
          </p:cNvPr>
          <p:cNvSpPr/>
          <p:nvPr/>
        </p:nvSpPr>
        <p:spPr>
          <a:xfrm>
            <a:off x="9853017" y="256436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Repeatable</a:t>
            </a:r>
            <a:endParaRPr lang="en-US" sz="19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4D4C605F-4FF2-ED8B-66D9-63AA9EC2DB28}"/>
              </a:ext>
            </a:extLst>
          </p:cNvPr>
          <p:cNvSpPr/>
          <p:nvPr/>
        </p:nvSpPr>
        <p:spPr>
          <a:xfrm>
            <a:off x="9853017" y="2994898"/>
            <a:ext cx="3881318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Aynı test her zaman aynı sonucu verir</a:t>
            </a:r>
          </a:p>
          <a:p>
            <a:pPr>
              <a:lnSpc>
                <a:spcPts val="2500"/>
              </a:lnSpc>
            </a:pP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84263EDB-2923-9E5A-4413-90A39CF78833}"/>
              </a:ext>
            </a:extLst>
          </p:cNvPr>
          <p:cNvSpPr/>
          <p:nvPr/>
        </p:nvSpPr>
        <p:spPr>
          <a:xfrm>
            <a:off x="696992" y="4348877"/>
            <a:ext cx="6518672" cy="226242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9A82BB53-E307-168A-2410-7FFB36BDE7EB}"/>
              </a:ext>
            </a:extLst>
          </p:cNvPr>
          <p:cNvSpPr/>
          <p:nvPr/>
        </p:nvSpPr>
        <p:spPr>
          <a:xfrm>
            <a:off x="896064" y="4547949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96450F50-EB21-8BD9-39FC-E160C6B64C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371" y="4712256"/>
            <a:ext cx="268843" cy="268843"/>
          </a:xfrm>
          <a:prstGeom prst="rect">
            <a:avLst/>
          </a:prstGeom>
        </p:spPr>
      </p:pic>
      <p:sp>
        <p:nvSpPr>
          <p:cNvPr id="21" name="Text 15">
            <a:extLst>
              <a:ext uri="{FF2B5EF4-FFF2-40B4-BE49-F238E27FC236}">
                <a16:creationId xmlns:a16="http://schemas.microsoft.com/office/drawing/2014/main" id="{3565FAA7-68D0-29F9-885C-F6F74908CAD2}"/>
              </a:ext>
            </a:extLst>
          </p:cNvPr>
          <p:cNvSpPr/>
          <p:nvPr/>
        </p:nvSpPr>
        <p:spPr>
          <a:xfrm>
            <a:off x="896064" y="534447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Self-Validating</a:t>
            </a:r>
            <a:endParaRPr lang="en-US" sz="195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44636B10-8C5C-B216-39C3-6992CD67B918}"/>
              </a:ext>
            </a:extLst>
          </p:cNvPr>
          <p:cNvSpPr/>
          <p:nvPr/>
        </p:nvSpPr>
        <p:spPr>
          <a:xfrm>
            <a:off x="896064" y="5775008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 sonucu açıkça belirtilmeli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başarılı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 </a:t>
            </a: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başarısız</a:t>
            </a:r>
            <a:endParaRPr lang="en-US" sz="15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7DD0FEF5-4E94-B223-D8F8-C5A02826813E}"/>
              </a:ext>
            </a:extLst>
          </p:cNvPr>
          <p:cNvSpPr/>
          <p:nvPr/>
        </p:nvSpPr>
        <p:spPr>
          <a:xfrm>
            <a:off x="7414736" y="4348877"/>
            <a:ext cx="6518672" cy="226242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755218D5-B3EA-5CAB-C54D-D5E433062480}"/>
              </a:ext>
            </a:extLst>
          </p:cNvPr>
          <p:cNvSpPr/>
          <p:nvPr/>
        </p:nvSpPr>
        <p:spPr>
          <a:xfrm>
            <a:off x="7613809" y="4547949"/>
            <a:ext cx="597456" cy="597456"/>
          </a:xfrm>
          <a:prstGeom prst="roundRect">
            <a:avLst>
              <a:gd name="adj" fmla="val 15303362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292EB7F7-45AE-769B-9F52-21E86A05D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8115" y="4712256"/>
            <a:ext cx="268843" cy="268843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482D3511-88B4-7517-836C-18721028D9F3}"/>
              </a:ext>
            </a:extLst>
          </p:cNvPr>
          <p:cNvSpPr/>
          <p:nvPr/>
        </p:nvSpPr>
        <p:spPr>
          <a:xfrm>
            <a:off x="7613809" y="5344478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Timely</a:t>
            </a:r>
            <a:endParaRPr lang="en-US" sz="195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2215C9AA-0D0E-4071-CFCB-8559D91230CA}"/>
              </a:ext>
            </a:extLst>
          </p:cNvPr>
          <p:cNvSpPr/>
          <p:nvPr/>
        </p:nvSpPr>
        <p:spPr>
          <a:xfrm>
            <a:off x="7613809" y="5775008"/>
            <a:ext cx="612052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Testler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mümkün olan en kısa sürede yazılmalı ve güncel tutulmalıdır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</p:txBody>
      </p:sp>
      <p:sp>
        <p:nvSpPr>
          <p:cNvPr id="28" name="Shape 21">
            <a:extLst>
              <a:ext uri="{FF2B5EF4-FFF2-40B4-BE49-F238E27FC236}">
                <a16:creationId xmlns:a16="http://schemas.microsoft.com/office/drawing/2014/main" id="{AEBC3CDD-C0EC-19C8-5FB2-4E030A108D55}"/>
              </a:ext>
            </a:extLst>
          </p:cNvPr>
          <p:cNvSpPr/>
          <p:nvPr/>
        </p:nvSpPr>
        <p:spPr>
          <a:xfrm>
            <a:off x="696992" y="6835259"/>
            <a:ext cx="13236416" cy="846177"/>
          </a:xfrm>
          <a:prstGeom prst="roundRect">
            <a:avLst>
              <a:gd name="adj" fmla="val 3530"/>
            </a:avLst>
          </a:prstGeom>
          <a:solidFill>
            <a:srgbClr val="49490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29" name="Image 5" descr="preencoded.png">
            <a:extLst>
              <a:ext uri="{FF2B5EF4-FFF2-40B4-BE49-F238E27FC236}">
                <a16:creationId xmlns:a16="http://schemas.microsoft.com/office/drawing/2014/main" id="{863C809B-A7E0-4FEF-E5B9-47AC00BA4E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064" y="7138511"/>
            <a:ext cx="248841" cy="199073"/>
          </a:xfrm>
          <a:prstGeom prst="rect">
            <a:avLst/>
          </a:prstGeom>
        </p:spPr>
      </p:pic>
      <p:sp>
        <p:nvSpPr>
          <p:cNvPr id="30" name="Text 22">
            <a:extLst>
              <a:ext uri="{FF2B5EF4-FFF2-40B4-BE49-F238E27FC236}">
                <a16:creationId xmlns:a16="http://schemas.microsoft.com/office/drawing/2014/main" id="{8EE2FCF1-EC3B-9771-FDBE-9AC662324051}"/>
              </a:ext>
            </a:extLst>
          </p:cNvPr>
          <p:cNvSpPr/>
          <p:nvPr/>
        </p:nvSpPr>
        <p:spPr>
          <a:xfrm>
            <a:off x="1343978" y="7084100"/>
            <a:ext cx="12390358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prensiplerini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ihlal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ederseniz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takımınız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fayda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değil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bir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yük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haline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gelebilir</a:t>
            </a:r>
            <a:r>
              <a:rPr lang="en-US" sz="15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29EC78-BF1A-F083-60D7-982EA4C3EFF3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675" y="351711"/>
            <a:ext cx="3396020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Yaklaşımlar</a:t>
            </a:r>
            <a:endParaRPr lang="en-US" sz="25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792" y="1087041"/>
            <a:ext cx="6711553" cy="671155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78792" y="8310205"/>
            <a:ext cx="6711553" cy="40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multiple scenarios without duplication. One test structure, many data sets—exponential coverage with linear code.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78792" y="8847177"/>
            <a:ext cx="1918692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Golden Master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478792" y="9214961"/>
            <a:ext cx="6711553" cy="409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testing legacy code without specs, capture current output as your baseline. Refactor safely by ensuring output stays identical.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548A3-1050-1D7D-ECE9-21A3E6CD0DB2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9CD8A8F4-58E3-90D7-F252-5A6840EAEB55}"/>
              </a:ext>
            </a:extLst>
          </p:cNvPr>
          <p:cNvSpPr/>
          <p:nvPr/>
        </p:nvSpPr>
        <p:spPr>
          <a:xfrm>
            <a:off x="447675" y="4160844"/>
            <a:ext cx="3396020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Patternlar</a:t>
            </a:r>
            <a:endParaRPr lang="en-US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59220-C249-89A7-AC5C-729D29A049CB}"/>
              </a:ext>
            </a:extLst>
          </p:cNvPr>
          <p:cNvSpPr txBox="1"/>
          <p:nvPr/>
        </p:nvSpPr>
        <p:spPr>
          <a:xfrm>
            <a:off x="818079" y="1129200"/>
            <a:ext cx="424688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</a:rPr>
              <a:t>TDD</a:t>
            </a:r>
          </a:p>
          <a:p>
            <a:endParaRPr lang="en-US" sz="1500" dirty="0">
              <a:solidFill>
                <a:srgbClr val="FEFEFE"/>
              </a:solidFill>
              <a:latin typeface="Instrument Sans Medium" pitchFamily="34" charset="0"/>
            </a:endParaRPr>
          </a:p>
          <a:p>
            <a:r>
              <a:rPr lang="tr-TR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🔴 RED → 🟢 GREEN → 🔵 REFACTOR → 🔴 RED → ...</a:t>
            </a:r>
            <a:endParaRPr lang="en-US" sz="100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en-US" sz="100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tr-TR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🔴 RED: Başarısız olan test yaz</a:t>
            </a:r>
          </a:p>
          <a:p>
            <a:r>
              <a:rPr lang="tr-TR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🟢 GREEN: Testi geçecek minimum kodu yaz</a:t>
            </a:r>
          </a:p>
          <a:p>
            <a:r>
              <a:rPr lang="tr-TR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🔵 REFACTOR: Kodu iyileştir, testler geçmeye devam etsin</a:t>
            </a:r>
          </a:p>
          <a:p>
            <a:endParaRPr lang="tr-TR" sz="100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</a:rPr>
              <a:t>BDD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tr-TR" sz="10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BDD, testleri doğal dil formatında yazar ve iş gereksinimlerine odaklanır.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23903-4712-783C-2308-26575F22B593}"/>
              </a:ext>
            </a:extLst>
          </p:cNvPr>
          <p:cNvSpPr txBox="1"/>
          <p:nvPr/>
        </p:nvSpPr>
        <p:spPr>
          <a:xfrm>
            <a:off x="608251" y="4449969"/>
            <a:ext cx="432816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AAA</a:t>
            </a:r>
            <a:r>
              <a:rPr lang="tr-TR" b="1" dirty="0"/>
              <a:t> 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Pattern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 (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Arrange-Act-Assert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) 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Given-When-Then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 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Pattern</a:t>
            </a:r>
            <a:endParaRPr lang="tr-TR" sz="1500" dirty="0">
              <a:solidFill>
                <a:srgbClr val="FEFEFE"/>
              </a:solidFill>
              <a:latin typeface="Instrument Sans Medium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Mock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/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Stub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 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Pattern</a:t>
            </a:r>
            <a:endParaRPr lang="tr-TR" sz="1500" dirty="0">
              <a:solidFill>
                <a:srgbClr val="FEFEFE"/>
              </a:solidFill>
              <a:latin typeface="Instrument Sans Medium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Builder 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Pattern</a:t>
            </a:r>
            <a:endParaRPr lang="tr-TR" sz="1500" dirty="0">
              <a:solidFill>
                <a:srgbClr val="FEFEFE"/>
              </a:solidFill>
              <a:latin typeface="Instrument Sans Medium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Parameterized</a:t>
            </a:r>
            <a:r>
              <a:rPr lang="tr-TR" sz="1500" dirty="0">
                <a:solidFill>
                  <a:srgbClr val="FEFEFE"/>
                </a:solidFill>
                <a:latin typeface="Instrument Sans Medium" pitchFamily="34" charset="0"/>
              </a:rPr>
              <a:t> Test </a:t>
            </a:r>
            <a:r>
              <a:rPr lang="tr-TR" sz="1500" dirty="0" err="1">
                <a:solidFill>
                  <a:srgbClr val="FEFEFE"/>
                </a:solidFill>
                <a:latin typeface="Instrument Sans Medium" pitchFamily="34" charset="0"/>
              </a:rPr>
              <a:t>Pattern</a:t>
            </a:r>
            <a:endParaRPr lang="tr-TR" sz="1500" dirty="0">
              <a:solidFill>
                <a:srgbClr val="FEFEFE"/>
              </a:solidFill>
              <a:latin typeface="Instrument Sans Medium" pitchFamily="34" charset="0"/>
            </a:endParaRPr>
          </a:p>
          <a:p>
            <a:endParaRPr lang="tr-TR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D21D7595-3107-5483-1BA8-E1E1729A1D03}"/>
              </a:ext>
            </a:extLst>
          </p:cNvPr>
          <p:cNvSpPr/>
          <p:nvPr/>
        </p:nvSpPr>
        <p:spPr>
          <a:xfrm>
            <a:off x="568960" y="851839"/>
            <a:ext cx="208216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First</a:t>
            </a:r>
            <a:endParaRPr lang="en-US" sz="16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957EC1E7-FDB8-846A-BFDF-62AEFAB59C2C}"/>
              </a:ext>
            </a:extLst>
          </p:cNvPr>
          <p:cNvSpPr/>
          <p:nvPr/>
        </p:nvSpPr>
        <p:spPr>
          <a:xfrm>
            <a:off x="568959" y="3548219"/>
            <a:ext cx="208216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First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8163878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Anti-</a:t>
            </a:r>
            <a:r>
              <a:rPr lang="en-US" sz="44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Patternlar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9503" y="1776293"/>
            <a:ext cx="4200049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59023" y="177629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136928" y="203227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Liar (</a:t>
            </a:r>
            <a:r>
              <a:rPr lang="en-US" sz="2200" dirty="0" err="1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Yalancı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Test)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6928" y="2519958"/>
            <a:ext cx="3596640" cy="2165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geçiyor ama aslında hiçbir şeyi test etmiyor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5057" y="1776293"/>
            <a:ext cx="4200168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5184577" y="177629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5562481" y="203227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The </a:t>
            </a:r>
            <a:r>
              <a:rPr lang="tr-TR" sz="2200" dirty="0" err="1">
                <a:solidFill>
                  <a:srgbClr val="BFBFBF"/>
                </a:solidFill>
                <a:latin typeface="Instrument Sans Medium" pitchFamily="34" charset="0"/>
              </a:rPr>
              <a:t>Giant</a:t>
            </a: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 (Dev Test) </a:t>
            </a:r>
          </a:p>
        </p:txBody>
      </p:sp>
      <p:sp>
        <p:nvSpPr>
          <p:cNvPr id="10" name="Text 8"/>
          <p:cNvSpPr/>
          <p:nvPr/>
        </p:nvSpPr>
        <p:spPr>
          <a:xfrm>
            <a:off x="5562481" y="2519958"/>
            <a:ext cx="3596759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Tek test çok fazla şeyi test ediyor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729" y="1776293"/>
            <a:ext cx="4200168" cy="3165634"/>
          </a:xfrm>
          <a:prstGeom prst="roundRect">
            <a:avLst>
              <a:gd name="adj" fmla="val 4622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Shape 10"/>
          <p:cNvSpPr/>
          <p:nvPr/>
        </p:nvSpPr>
        <p:spPr>
          <a:xfrm>
            <a:off x="9610249" y="1776293"/>
            <a:ext cx="121920" cy="3165634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9988153" y="2032278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The </a:t>
            </a:r>
            <a:r>
              <a:rPr lang="tr-TR" sz="2200" dirty="0" err="1">
                <a:solidFill>
                  <a:srgbClr val="BFBFBF"/>
                </a:solidFill>
                <a:latin typeface="Instrument Sans Medium" pitchFamily="34" charset="0"/>
              </a:rPr>
              <a:t>Mockery</a:t>
            </a: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endParaRPr lang="en-US" sz="2200" dirty="0">
              <a:solidFill>
                <a:srgbClr val="BFBFBF"/>
              </a:solidFill>
              <a:latin typeface="Instrument Sans Medium" pitchFamily="34" charset="0"/>
            </a:endParaRPr>
          </a:p>
          <a:p>
            <a:pPr>
              <a:lnSpc>
                <a:spcPts val="2750"/>
              </a:lnSpc>
            </a:pP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(Aşırı </a:t>
            </a:r>
            <a:r>
              <a:rPr lang="tr-TR" sz="2200" dirty="0" err="1">
                <a:solidFill>
                  <a:srgbClr val="BFBFBF"/>
                </a:solidFill>
                <a:latin typeface="Instrument Sans Medium" pitchFamily="34" charset="0"/>
              </a:rPr>
              <a:t>Mock</a:t>
            </a:r>
            <a:r>
              <a:rPr lang="tr-TR" sz="2200" dirty="0">
                <a:solidFill>
                  <a:srgbClr val="BFBFBF"/>
                </a:solidFill>
                <a:latin typeface="Instrument Sans Medium" pitchFamily="34" charset="0"/>
              </a:rPr>
              <a:t> Kullanımı) </a:t>
            </a:r>
          </a:p>
        </p:txBody>
      </p:sp>
      <p:sp>
        <p:nvSpPr>
          <p:cNvPr id="14" name="Text 12"/>
          <p:cNvSpPr/>
          <p:nvPr/>
        </p:nvSpPr>
        <p:spPr>
          <a:xfrm>
            <a:off x="9988153" y="2936240"/>
            <a:ext cx="3596759" cy="138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Her şeyi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mock'lamak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gerçek entegrasyonu test etmemek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89503" y="5167432"/>
            <a:ext cx="4200049" cy="2443639"/>
          </a:xfrm>
          <a:prstGeom prst="roundRect">
            <a:avLst>
              <a:gd name="adj" fmla="val 5987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6" name="Shape 14"/>
          <p:cNvSpPr/>
          <p:nvPr/>
        </p:nvSpPr>
        <p:spPr>
          <a:xfrm>
            <a:off x="759023" y="5167432"/>
            <a:ext cx="121920" cy="2443639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1136928" y="5423416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The Secret Catcher </a:t>
            </a: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(</a:t>
            </a:r>
            <a:r>
              <a:rPr lang="en-US" sz="2200" dirty="0" err="1">
                <a:solidFill>
                  <a:srgbClr val="BFBFBF"/>
                </a:solidFill>
                <a:latin typeface="Instrument Sans Medium" pitchFamily="34" charset="0"/>
              </a:rPr>
              <a:t>Gizli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 </a:t>
            </a:r>
            <a:r>
              <a:rPr lang="en-US" sz="2200" dirty="0" err="1">
                <a:solidFill>
                  <a:srgbClr val="BFBFBF"/>
                </a:solidFill>
                <a:latin typeface="Instrument Sans Medium" pitchFamily="34" charset="0"/>
              </a:rPr>
              <a:t>Yakalayıcı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)</a:t>
            </a:r>
          </a:p>
        </p:txBody>
      </p:sp>
      <p:sp>
        <p:nvSpPr>
          <p:cNvPr id="18" name="Text 16"/>
          <p:cNvSpPr/>
          <p:nvPr/>
        </p:nvSpPr>
        <p:spPr>
          <a:xfrm>
            <a:off x="1136928" y="6268720"/>
            <a:ext cx="3596640" cy="1086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exception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yakalıyor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ama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bunu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 </a:t>
            </a:r>
            <a:r>
              <a:rPr lang="en-US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etmiyor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215057" y="5167432"/>
            <a:ext cx="4200168" cy="2443639"/>
          </a:xfrm>
          <a:prstGeom prst="roundRect">
            <a:avLst>
              <a:gd name="adj" fmla="val 5987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0" name="Shape 18"/>
          <p:cNvSpPr/>
          <p:nvPr/>
        </p:nvSpPr>
        <p:spPr>
          <a:xfrm>
            <a:off x="5184577" y="5167432"/>
            <a:ext cx="121920" cy="2443639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9"/>
          <p:cNvSpPr/>
          <p:nvPr/>
        </p:nvSpPr>
        <p:spPr>
          <a:xfrm>
            <a:off x="5562481" y="5423416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The Generous Leftovers </a:t>
            </a:r>
          </a:p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(Cömert </a:t>
            </a:r>
            <a:r>
              <a:rPr lang="en-US" sz="2200" dirty="0" err="1">
                <a:solidFill>
                  <a:srgbClr val="BFBFBF"/>
                </a:solidFill>
                <a:latin typeface="Instrument Sans Medium" pitchFamily="34" charset="0"/>
              </a:rPr>
              <a:t>Artıklar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)</a:t>
            </a:r>
          </a:p>
        </p:txBody>
      </p:sp>
      <p:sp>
        <p:nvSpPr>
          <p:cNvPr id="22" name="Text 20"/>
          <p:cNvSpPr/>
          <p:nvPr/>
        </p:nvSpPr>
        <p:spPr>
          <a:xfrm>
            <a:off x="5562481" y="6197322"/>
            <a:ext cx="3596759" cy="1157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Testler birbirini etkiliyor, temizlik yapılmıyor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C6153F4-226F-FE57-828E-D82527C95D23}"/>
              </a:ext>
            </a:extLst>
          </p:cNvPr>
          <p:cNvSpPr/>
          <p:nvPr/>
        </p:nvSpPr>
        <p:spPr>
          <a:xfrm>
            <a:off x="9671209" y="5197912"/>
            <a:ext cx="4200168" cy="2443639"/>
          </a:xfrm>
          <a:prstGeom prst="roundRect">
            <a:avLst>
              <a:gd name="adj" fmla="val 5987"/>
            </a:avLst>
          </a:prstGeom>
          <a:solidFill>
            <a:srgbClr val="1F1F1F"/>
          </a:solidFill>
          <a:ln w="30480">
            <a:solidFill>
              <a:srgbClr val="F5F5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F8D9372D-94A3-AE4D-D6E0-42419D0BBFD7}"/>
              </a:ext>
            </a:extLst>
          </p:cNvPr>
          <p:cNvSpPr/>
          <p:nvPr/>
        </p:nvSpPr>
        <p:spPr>
          <a:xfrm>
            <a:off x="9640729" y="5197912"/>
            <a:ext cx="121920" cy="2443639"/>
          </a:xfrm>
          <a:prstGeom prst="roundRect">
            <a:avLst>
              <a:gd name="adj" fmla="val 27753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19">
            <a:extLst>
              <a:ext uri="{FF2B5EF4-FFF2-40B4-BE49-F238E27FC236}">
                <a16:creationId xmlns:a16="http://schemas.microsoft.com/office/drawing/2014/main" id="{EC02B794-FB34-16A8-0574-3857578F5D85}"/>
              </a:ext>
            </a:extLst>
          </p:cNvPr>
          <p:cNvSpPr/>
          <p:nvPr/>
        </p:nvSpPr>
        <p:spPr>
          <a:xfrm>
            <a:off x="10018633" y="5453896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</a:rPr>
              <a:t>The Slow Poke (Yavaş Test)</a:t>
            </a:r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238029E1-43DA-857A-35AA-53534CD2EAD6}"/>
              </a:ext>
            </a:extLst>
          </p:cNvPr>
          <p:cNvSpPr/>
          <p:nvPr/>
        </p:nvSpPr>
        <p:spPr>
          <a:xfrm>
            <a:off x="10018633" y="5941576"/>
            <a:ext cx="3596759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Testlerin gereksiz yere yavaş olması</a:t>
            </a: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8E073C-EBC8-EC49-0C61-C6001BF815AC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3B43B97E-FA93-3CCF-C2D4-4CE17D0504D5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coverage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Metrikleri</a:t>
            </a: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Line Coverage</a:t>
            </a:r>
            <a:endParaRPr lang="en-US" sz="3900" dirty="0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6DCC5B55-7A5E-8969-EA79-56FE7E36062A}"/>
              </a:ext>
            </a:extLst>
          </p:cNvPr>
          <p:cNvSpPr/>
          <p:nvPr/>
        </p:nvSpPr>
        <p:spPr>
          <a:xfrm>
            <a:off x="696991" y="1568768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2FB0F15D-384A-FD29-3C34-5AB71831D9F4}"/>
              </a:ext>
            </a:extLst>
          </p:cNvPr>
          <p:cNvSpPr/>
          <p:nvPr/>
        </p:nvSpPr>
        <p:spPr>
          <a:xfrm>
            <a:off x="896064" y="2994898"/>
            <a:ext cx="6057886" cy="468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bolme_islemi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(a, b):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 == 0:                    # Satır 1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ValueError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("Sıfıra bölme hatası")  # Satır 2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/ b                  # Satır 3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 Test 1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test_normal_bolme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bolme_islemi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(10, 2)   # Satır 1 ve 3 çalışır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== 5</a:t>
            </a: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09" y="1822913"/>
            <a:ext cx="917841" cy="9178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96992" y="2135691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67%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E7511C-405E-364C-A219-B98FFF7D5CFF}"/>
              </a:ext>
            </a:extLst>
          </p:cNvPr>
          <p:cNvSpPr txBox="1"/>
          <p:nvPr/>
        </p:nvSpPr>
        <p:spPr>
          <a:xfrm>
            <a:off x="2158430" y="1877925"/>
            <a:ext cx="4795520" cy="91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200" b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Line Coverage: 2/3 = %66.7</a:t>
            </a:r>
          </a:p>
          <a:p>
            <a:r>
              <a:rPr lang="en-US" dirty="0" err="1">
                <a:solidFill>
                  <a:schemeClr val="bg1"/>
                </a:solidFill>
              </a:rPr>
              <a:t>Satır</a:t>
            </a:r>
            <a:r>
              <a:rPr lang="en-US" dirty="0">
                <a:solidFill>
                  <a:schemeClr val="bg1"/>
                </a:solidFill>
              </a:rPr>
              <a:t> 2 </a:t>
            </a:r>
            <a:r>
              <a:rPr lang="en-US" dirty="0" err="1">
                <a:solidFill>
                  <a:schemeClr val="bg1"/>
                </a:solidFill>
              </a:rPr>
              <a:t>hiç</a:t>
            </a:r>
            <a:r>
              <a:rPr lang="en-US" dirty="0">
                <a:solidFill>
                  <a:schemeClr val="bg1"/>
                </a:solidFill>
              </a:rPr>
              <a:t> test </a:t>
            </a:r>
            <a:r>
              <a:rPr lang="en-US" dirty="0" err="1">
                <a:solidFill>
                  <a:schemeClr val="bg1"/>
                </a:solidFill>
              </a:rPr>
              <a:t>edilmemiş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B47503EC-385A-6D6D-BD47-7D450DAD2A2D}"/>
              </a:ext>
            </a:extLst>
          </p:cNvPr>
          <p:cNvSpPr/>
          <p:nvPr/>
        </p:nvSpPr>
        <p:spPr>
          <a:xfrm>
            <a:off x="7656591" y="1613681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7EB44EE3-EC1A-08AD-34D4-60684DF74FF8}"/>
              </a:ext>
            </a:extLst>
          </p:cNvPr>
          <p:cNvSpPr/>
          <p:nvPr/>
        </p:nvSpPr>
        <p:spPr>
          <a:xfrm>
            <a:off x="7855664" y="3039811"/>
            <a:ext cx="6283166" cy="41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test_normal_bolme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bolme_islemi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(10, 2)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== 5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test_sifira_bolme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pytest.raises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ValueError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bolme_islemi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(10, 0)       # Şimdi satır 2 de test edildi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D0C2B223-368E-F45E-69D2-F7E31854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09" y="1867826"/>
            <a:ext cx="917841" cy="917841"/>
          </a:xfrm>
          <a:prstGeom prst="rect">
            <a:avLst/>
          </a:prstGeom>
        </p:spPr>
      </p:pic>
      <p:sp>
        <p:nvSpPr>
          <p:cNvPr id="36" name="Text 4">
            <a:extLst>
              <a:ext uri="{FF2B5EF4-FFF2-40B4-BE49-F238E27FC236}">
                <a16:creationId xmlns:a16="http://schemas.microsoft.com/office/drawing/2014/main" id="{8078937C-55B4-C590-6BB7-351955372EF3}"/>
              </a:ext>
            </a:extLst>
          </p:cNvPr>
          <p:cNvSpPr/>
          <p:nvPr/>
        </p:nvSpPr>
        <p:spPr>
          <a:xfrm>
            <a:off x="7656592" y="2180604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1F3222-13A7-67D5-E47C-D6D5D018AB3F}"/>
              </a:ext>
            </a:extLst>
          </p:cNvPr>
          <p:cNvSpPr txBox="1"/>
          <p:nvPr/>
        </p:nvSpPr>
        <p:spPr>
          <a:xfrm>
            <a:off x="9118030" y="2180604"/>
            <a:ext cx="4795520" cy="41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Line Coverage: 3/3 = %100</a:t>
            </a:r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0C1707-7A20-F526-A424-B264EDE66E7C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D2FB-DC29-F6A1-0C3C-31F7C2606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0">
            <a:extLst>
              <a:ext uri="{FF2B5EF4-FFF2-40B4-BE49-F238E27FC236}">
                <a16:creationId xmlns:a16="http://schemas.microsoft.com/office/drawing/2014/main" id="{CE7D0BB5-A9C3-6B4C-FAFC-A3F86C544E3D}"/>
              </a:ext>
            </a:extLst>
          </p:cNvPr>
          <p:cNvSpPr/>
          <p:nvPr/>
        </p:nvSpPr>
        <p:spPr>
          <a:xfrm>
            <a:off x="696992" y="548164"/>
            <a:ext cx="9676328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coverage </a:t>
            </a:r>
            <a:r>
              <a:rPr lang="en-US" sz="3900" dirty="0" err="1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Metrikleri</a:t>
            </a:r>
            <a:r>
              <a:rPr lang="en-US" sz="3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Branch Coverage</a:t>
            </a:r>
            <a:endParaRPr lang="en-US" sz="3900" dirty="0"/>
          </a:p>
        </p:txBody>
      </p:sp>
      <p:sp>
        <p:nvSpPr>
          <p:cNvPr id="27" name="Shape 1">
            <a:extLst>
              <a:ext uri="{FF2B5EF4-FFF2-40B4-BE49-F238E27FC236}">
                <a16:creationId xmlns:a16="http://schemas.microsoft.com/office/drawing/2014/main" id="{45673752-204E-A213-B744-8737F6C3CFAD}"/>
              </a:ext>
            </a:extLst>
          </p:cNvPr>
          <p:cNvSpPr/>
          <p:nvPr/>
        </p:nvSpPr>
        <p:spPr>
          <a:xfrm>
            <a:off x="696991" y="1568768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35F688C2-A18D-02B9-F42B-E1AB3370C5D4}"/>
              </a:ext>
            </a:extLst>
          </p:cNvPr>
          <p:cNvSpPr/>
          <p:nvPr/>
        </p:nvSpPr>
        <p:spPr>
          <a:xfrm>
            <a:off x="896064" y="2994898"/>
            <a:ext cx="6057886" cy="468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(yas, premium):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yas &gt;= 18:                 # Dal 1: True/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premium:               # Dal 2: True/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"Yetişkin Premium"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else: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"Yetişkin Normal"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else: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"Çocuk"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# Test 1 - Sadece bir dal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test_yetiskin_premium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(25, True)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sonuc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== "Yetişkin Premium"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079EBAB6-DAF0-8956-D371-8B8959CE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09" y="1822913"/>
            <a:ext cx="917841" cy="917841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F5D8CB45-16F3-114A-B367-9530AE9EB6A6}"/>
              </a:ext>
            </a:extLst>
          </p:cNvPr>
          <p:cNvSpPr/>
          <p:nvPr/>
        </p:nvSpPr>
        <p:spPr>
          <a:xfrm>
            <a:off x="696992" y="2135691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50%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E25BBD-F3D7-2D8D-C80B-D3FD2B8A3FE9}"/>
              </a:ext>
            </a:extLst>
          </p:cNvPr>
          <p:cNvSpPr txBox="1"/>
          <p:nvPr/>
        </p:nvSpPr>
        <p:spPr>
          <a:xfrm>
            <a:off x="2158430" y="1877925"/>
            <a:ext cx="4795520" cy="91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Branch Coverage: 2/4 = %50</a:t>
            </a:r>
          </a:p>
          <a:p>
            <a:r>
              <a:rPr lang="en-US" sz="1200" b="1" dirty="0" err="1">
                <a:solidFill>
                  <a:schemeClr val="bg1"/>
                </a:solidFill>
              </a:rPr>
              <a:t>Sadece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yas</a:t>
            </a:r>
            <a:r>
              <a:rPr lang="en-US" sz="1200" b="1" dirty="0">
                <a:solidFill>
                  <a:schemeClr val="bg1"/>
                </a:solidFill>
              </a:rPr>
              <a:t>&gt;=18 (True) </a:t>
            </a:r>
            <a:r>
              <a:rPr lang="en-US" sz="1200" b="1" dirty="0" err="1">
                <a:solidFill>
                  <a:schemeClr val="bg1"/>
                </a:solidFill>
              </a:rPr>
              <a:t>ve</a:t>
            </a:r>
            <a:r>
              <a:rPr lang="en-US" sz="1200" b="1" dirty="0">
                <a:solidFill>
                  <a:schemeClr val="bg1"/>
                </a:solidFill>
              </a:rPr>
              <a:t> premium (True) </a:t>
            </a:r>
            <a:r>
              <a:rPr lang="en-US" sz="1200" b="1" dirty="0" err="1">
                <a:solidFill>
                  <a:schemeClr val="bg1"/>
                </a:solidFill>
              </a:rPr>
              <a:t>dalları</a:t>
            </a:r>
            <a:r>
              <a:rPr lang="en-US" sz="1200" b="1" dirty="0">
                <a:solidFill>
                  <a:schemeClr val="bg1"/>
                </a:solidFill>
              </a:rPr>
              <a:t> test </a:t>
            </a:r>
            <a:r>
              <a:rPr lang="en-US" sz="1200" b="1" dirty="0" err="1">
                <a:solidFill>
                  <a:schemeClr val="bg1"/>
                </a:solidFill>
              </a:rPr>
              <a:t>edildi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C1DC3994-8EA8-411E-FF5F-790EF832B07A}"/>
              </a:ext>
            </a:extLst>
          </p:cNvPr>
          <p:cNvSpPr/>
          <p:nvPr/>
        </p:nvSpPr>
        <p:spPr>
          <a:xfrm>
            <a:off x="7656591" y="1613681"/>
            <a:ext cx="6482239" cy="6356032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4" name="Text 4">
            <a:extLst>
              <a:ext uri="{FF2B5EF4-FFF2-40B4-BE49-F238E27FC236}">
                <a16:creationId xmlns:a16="http://schemas.microsoft.com/office/drawing/2014/main" id="{4057F00F-87A7-96FC-CCF7-84662E7BB335}"/>
              </a:ext>
            </a:extLst>
          </p:cNvPr>
          <p:cNvSpPr/>
          <p:nvPr/>
        </p:nvSpPr>
        <p:spPr>
          <a:xfrm>
            <a:off x="7855664" y="3039811"/>
            <a:ext cx="6283166" cy="41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test_yetiskin_premium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(25, True) == "Yetişkin Premium"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test_yetiskin_normal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(25,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== "Yetişkin Normal"</a:t>
            </a:r>
          </a:p>
          <a:p>
            <a:pPr>
              <a:lnSpc>
                <a:spcPts val="2800"/>
              </a:lnSpc>
            </a:pPr>
            <a:endParaRPr lang="tr-TR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test_cocuk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():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(15, True) == "Çocuk"</a:t>
            </a:r>
          </a:p>
          <a:p>
            <a:pPr>
              <a:lnSpc>
                <a:spcPts val="2800"/>
              </a:lnSpc>
            </a:pP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kullanici_durumu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(15, </a:t>
            </a:r>
            <a:r>
              <a:rPr lang="tr-TR" sz="1750" dirty="0" err="1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False</a:t>
            </a:r>
            <a:r>
              <a:rPr lang="tr-TR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== "Çocuk"</a:t>
            </a:r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2016FB4D-922C-6F8F-FEAE-56F46479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909" y="1867826"/>
            <a:ext cx="917841" cy="917841"/>
          </a:xfrm>
          <a:prstGeom prst="rect">
            <a:avLst/>
          </a:prstGeom>
        </p:spPr>
      </p:pic>
      <p:sp>
        <p:nvSpPr>
          <p:cNvPr id="36" name="Text 4">
            <a:extLst>
              <a:ext uri="{FF2B5EF4-FFF2-40B4-BE49-F238E27FC236}">
                <a16:creationId xmlns:a16="http://schemas.microsoft.com/office/drawing/2014/main" id="{77931A11-C108-FB4C-5C73-72523889D5C0}"/>
              </a:ext>
            </a:extLst>
          </p:cNvPr>
          <p:cNvSpPr/>
          <p:nvPr/>
        </p:nvSpPr>
        <p:spPr>
          <a:xfrm>
            <a:off x="7656592" y="2180604"/>
            <a:ext cx="151590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6F6A0D-740F-FB6E-58B9-6FD2517254B1}"/>
              </a:ext>
            </a:extLst>
          </p:cNvPr>
          <p:cNvSpPr txBox="1"/>
          <p:nvPr/>
        </p:nvSpPr>
        <p:spPr>
          <a:xfrm>
            <a:off x="9118030" y="2180604"/>
            <a:ext cx="4795520" cy="413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>
              <a:lnSpc>
                <a:spcPts val="2800"/>
              </a:lnSpc>
              <a:defRPr sz="175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defRPr>
            </a:lvl1pPr>
          </a:lstStyle>
          <a:p>
            <a:r>
              <a:rPr lang="en-US" sz="1200" b="1" dirty="0">
                <a:solidFill>
                  <a:schemeClr val="bg1"/>
                </a:solidFill>
              </a:rPr>
              <a:t>Branch Coverage: 4/4 = %100</a:t>
            </a:r>
            <a:endParaRPr lang="tr-TR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B9303-C7B7-EFC9-5C89-D53D9734C676}"/>
              </a:ext>
            </a:extLst>
          </p:cNvPr>
          <p:cNvSpPr txBox="1"/>
          <p:nvPr/>
        </p:nvSpPr>
        <p:spPr>
          <a:xfrm>
            <a:off x="4945295" y="7952913"/>
            <a:ext cx="5337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Yıldız Teknik </a:t>
            </a:r>
            <a:r>
              <a:rPr lang="en-US" sz="1200" dirty="0" err="1">
                <a:solidFill>
                  <a:schemeClr val="bg1"/>
                </a:solidFill>
              </a:rPr>
              <a:t>Üniversitesi</a:t>
            </a:r>
            <a:r>
              <a:rPr lang="en-US" sz="1200" dirty="0">
                <a:solidFill>
                  <a:schemeClr val="bg1"/>
                </a:solidFill>
              </a:rPr>
              <a:t> | </a:t>
            </a:r>
            <a:r>
              <a:rPr lang="tr-TR" sz="1200" dirty="0">
                <a:solidFill>
                  <a:schemeClr val="bg1"/>
                </a:solidFill>
              </a:rPr>
              <a:t>Yazılım Kalite ve Test Süreci </a:t>
            </a:r>
            <a:r>
              <a:rPr lang="en-US" sz="1200" dirty="0">
                <a:solidFill>
                  <a:schemeClr val="bg1"/>
                </a:solidFill>
              </a:rPr>
              <a:t>| Ezgi Çalışkan | </a:t>
            </a:r>
            <a:r>
              <a:rPr lang="en-US" sz="1200" dirty="0" err="1">
                <a:solidFill>
                  <a:schemeClr val="bg1"/>
                </a:solidFill>
              </a:rPr>
              <a:t>Kasım</a:t>
            </a:r>
            <a:r>
              <a:rPr lang="en-US" sz="1200" dirty="0">
                <a:solidFill>
                  <a:schemeClr val="bg1"/>
                </a:solidFill>
              </a:rPr>
              <a:t> 2025</a:t>
            </a:r>
            <a:endParaRPr lang="tr-T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3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1466</Words>
  <Application>Microsoft Office PowerPoint</Application>
  <PresentationFormat>Custom</PresentationFormat>
  <Paragraphs>226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Çalışkan, Ezgi (FT D EU TR AP&amp;I PIA 3)</cp:lastModifiedBy>
  <cp:revision>10</cp:revision>
  <dcterms:created xsi:type="dcterms:W3CDTF">2025-11-18T13:06:45Z</dcterms:created>
  <dcterms:modified xsi:type="dcterms:W3CDTF">2025-11-26T05:41:34Z</dcterms:modified>
</cp:coreProperties>
</file>